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1" r:id="rId16"/>
    <p:sldId id="280" r:id="rId17"/>
    <p:sldId id="275" r:id="rId18"/>
    <p:sldId id="279" r:id="rId19"/>
    <p:sldId id="274" r:id="rId20"/>
    <p:sldId id="277" r:id="rId21"/>
    <p:sldId id="272" r:id="rId22"/>
    <p:sldId id="278" r:id="rId23"/>
    <p:sldId id="273" r:id="rId24"/>
    <p:sldId id="28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89"/>
    <p:restoredTop sz="94670"/>
  </p:normalViewPr>
  <p:slideViewPr>
    <p:cSldViewPr snapToGrid="0">
      <p:cViewPr varScale="1">
        <p:scale>
          <a:sx n="77" d="100"/>
          <a:sy n="77" d="100"/>
        </p:scale>
        <p:origin x="200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61913-9D80-7157-AAFF-95A34D4870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D4500C-1A8D-5A7F-1698-A569B81575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BF229-5312-7255-B3CD-9481B5147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7E179-8687-B043-8DEB-ED57DC8D3F11}" type="datetimeFigureOut">
              <a:rPr lang="en-US" smtClean="0"/>
              <a:t>3/24/24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EF41BE-C5C8-F727-080D-DAB19565F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BD191F-C385-51FF-2AEE-73BC2CDB0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48FB-8F2B-894A-9CF6-087945089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296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1B685-34E2-11FF-83ED-F6C0FC6CD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0BBB59-E9D2-95A7-6EE9-9368E7359D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37358-BBFF-2672-7B9D-38197E5D0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7E179-8687-B043-8DEB-ED57DC8D3F11}" type="datetimeFigureOut">
              <a:rPr lang="en-US" smtClean="0"/>
              <a:t>3/24/24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10F2B-1224-B31C-979E-C007BC21F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40977-C326-D86E-DE1E-CEBD347DF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48FB-8F2B-894A-9CF6-087945089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5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B6512C-A422-D3D7-3A8D-1DAA6406E4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4FF921-029E-6257-40E7-FF34BBD1B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D48B3-315A-CEF0-2B0A-11480FF13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7E179-8687-B043-8DEB-ED57DC8D3F11}" type="datetimeFigureOut">
              <a:rPr lang="en-US" smtClean="0"/>
              <a:t>3/24/24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884B1E-36C5-FFE7-AA93-E5A60EFAF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AAD31-BB1B-1D97-DB58-15BEF0192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48FB-8F2B-894A-9CF6-087945089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482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5F093-F12A-4F96-5AE8-79A4A14EB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B3CBD-049B-A8D3-EEA8-A4E02D10E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F4EC5-6F75-2D1B-25CA-954F51F4E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7E179-8687-B043-8DEB-ED57DC8D3F11}" type="datetimeFigureOut">
              <a:rPr lang="en-US" smtClean="0"/>
              <a:t>3/24/24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42B67-16AB-1C55-E8AE-1CD1CFABF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6587A-2AB8-9F19-E465-B5C2F3A6D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48FB-8F2B-894A-9CF6-087945089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036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990BD-EEC1-DF86-02A2-8313C657B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6FC5F-E7CA-014C-B0B2-1D05CB30E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75004-4026-D445-D45B-E245F1B63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7E179-8687-B043-8DEB-ED57DC8D3F11}" type="datetimeFigureOut">
              <a:rPr lang="en-US" smtClean="0"/>
              <a:t>3/24/24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EAB02-D944-B3D8-09B0-7BA2B7220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793D2-1331-D334-6CA8-9EB6A11E6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48FB-8F2B-894A-9CF6-087945089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801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5F854-0303-7499-0757-E9245F9B8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5DA2-3E16-8325-5F77-D6112BE9BC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F107F-D5FB-6C62-18AF-7D5E79DD2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5B49A-34A6-E170-E6AC-335703C82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7E179-8687-B043-8DEB-ED57DC8D3F11}" type="datetimeFigureOut">
              <a:rPr lang="en-US" smtClean="0"/>
              <a:t>3/24/24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98527C-AA49-549A-768E-BA823946A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88771D-788D-D367-A232-6648A4D49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48FB-8F2B-894A-9CF6-087945089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398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49261-5342-4BAA-0801-33718C475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258CD-0846-F970-30F9-97B42AF15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D3FCA0-77A9-DA74-5D94-14F6E6E4B3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A61BCB-21DC-B207-8F62-7DAD0DD72F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EA8219-C80F-5277-293A-3428902667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875A2D-E3CC-E949-C054-C65F34492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7E179-8687-B043-8DEB-ED57DC8D3F11}" type="datetimeFigureOut">
              <a:rPr lang="en-US" smtClean="0"/>
              <a:t>3/24/24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BFC2A8-1E7F-F3D7-7DA2-E5D81EF5F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EB04F5-942F-0917-4781-738DD8821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48FB-8F2B-894A-9CF6-087945089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41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35E85-4959-3D7E-FC47-D778DBEDC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D24359-6AF0-FDB1-1C10-446AACD00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7E179-8687-B043-8DEB-ED57DC8D3F11}" type="datetimeFigureOut">
              <a:rPr lang="en-US" smtClean="0"/>
              <a:t>3/24/24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15AAD7-F40B-950E-ACF0-85BAB69AD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48680-2401-914D-5B17-219CDE53A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48FB-8F2B-894A-9CF6-087945089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22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B57188-C7C5-9893-636D-9DAA2F9E0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7E179-8687-B043-8DEB-ED57DC8D3F11}" type="datetimeFigureOut">
              <a:rPr lang="en-US" smtClean="0"/>
              <a:t>3/24/24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E9C072-A2C0-E5E2-E4E0-1D6FB1EEE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195A8-A3E5-0F30-6DAB-DD15C619B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48FB-8F2B-894A-9CF6-087945089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9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40B24-C526-783F-3C23-D47A9BFC4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B6433-2308-19DB-50D4-1E433A5D6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63762-ACE5-9F31-1073-8D18EB6F48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74EE0-D3A8-44C9-D692-7995CB72E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7E179-8687-B043-8DEB-ED57DC8D3F11}" type="datetimeFigureOut">
              <a:rPr lang="en-US" smtClean="0"/>
              <a:t>3/24/24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D0842A-5492-154C-BB58-EE0264D66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971BE-A2A2-89AB-B984-375A6BA2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48FB-8F2B-894A-9CF6-087945089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391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D851D-A0BB-2B81-22F7-01C5780FA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414515-7791-4EC1-2974-06C1F1B918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5BC1EE-E74A-2238-E2E3-892B375C61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A93ADE-5D5C-92AD-3717-196844CA5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7E179-8687-B043-8DEB-ED57DC8D3F11}" type="datetimeFigureOut">
              <a:rPr lang="en-US" smtClean="0"/>
              <a:t>3/24/24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9F5A6E-396F-2052-70D0-7739238F6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88E18B-407B-19D4-CD62-57E5C5C04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48FB-8F2B-894A-9CF6-087945089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69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2C55C2-51C2-D401-9A70-391C2C2E0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85957-23E1-62F8-DCE2-3789B193C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BA43A-9B4C-C470-FCB7-7295C69C49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47E179-8687-B043-8DEB-ED57DC8D3F11}" type="datetimeFigureOut">
              <a:rPr lang="en-US" smtClean="0"/>
              <a:t>3/24/24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4BE77-CBC0-73E0-ED82-033AEF93B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DAACD-2951-C408-308C-41F701C9EC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9048FB-8F2B-894A-9CF6-087945089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916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cbi.nlm.nih.gov/pmc/articles/PMC6024871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9804059/" TargetMode="External"/><Relationship Id="rId2" Type="http://schemas.openxmlformats.org/officeDocument/2006/relationships/hyperlink" Target="https://www.ncbi.nlm.nih.gov/pmc/articles/PMC6024871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onlinelibrary.wiley.com/doi/10.1111/ene.15671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31-021-00156-z" TargetMode="External"/><Relationship Id="rId2" Type="http://schemas.openxmlformats.org/officeDocument/2006/relationships/hyperlink" Target="https://www.sciencedirect.com/science/article/pii/S1075996420301396?via%3Dihub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ature.com/articles/s41467-022-34667-x#:~:text=Despite%20differences%2C%20we%20confirmed%20their,also%20highly%20elevated%20in%20PD." TargetMode="External"/><Relationship Id="rId4" Type="http://schemas.openxmlformats.org/officeDocument/2006/relationships/hyperlink" Target="https://www.ncbi.nlm.nih.gov/pmc/articles/PMC9804059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788E-BEC0-F3F3-A258-2414008C18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Aim 5: </a:t>
            </a:r>
            <a:r>
              <a:rPr lang="en-US" dirty="0" err="1"/>
              <a:t>DESeq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AB199A-CAD4-295D-72AF-C4508178E1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Differential abundance analysis of high vs low nutrient consumption in PD and Control groups.</a:t>
            </a:r>
          </a:p>
        </p:txBody>
      </p:sp>
    </p:spTree>
    <p:extLst>
      <p:ext uri="{BB962C8B-B14F-4D97-AF65-F5344CB8AC3E}">
        <p14:creationId xmlns:p14="http://schemas.microsoft.com/office/powerpoint/2010/main" val="4247910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45D9F-FB5B-F7C5-0D50-98DB7F45A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Vitamin C Volcano Plots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936C12-42A0-4F13-49C7-D614F4A5F3F6}"/>
              </a:ext>
            </a:extLst>
          </p:cNvPr>
          <p:cNvSpPr txBox="1"/>
          <p:nvPr/>
        </p:nvSpPr>
        <p:spPr>
          <a:xfrm>
            <a:off x="2929196" y="1321356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6AF3C-0FB5-E8B4-0F08-262564EC0755}"/>
              </a:ext>
            </a:extLst>
          </p:cNvPr>
          <p:cNvSpPr txBox="1"/>
          <p:nvPr/>
        </p:nvSpPr>
        <p:spPr>
          <a:xfrm>
            <a:off x="8239916" y="1415719"/>
            <a:ext cx="143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pic>
        <p:nvPicPr>
          <p:cNvPr id="5" name="Picture 4" descr="A graph with red dots and black dots&#10;&#10;Description automatically generated">
            <a:extLst>
              <a:ext uri="{FF2B5EF4-FFF2-40B4-BE49-F238E27FC236}">
                <a16:creationId xmlns:a16="http://schemas.microsoft.com/office/drawing/2014/main" id="{0010A6C8-C607-4292-A2CD-38EB6897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284" y="1690688"/>
            <a:ext cx="4938712" cy="4938712"/>
          </a:xfrm>
          <a:prstGeom prst="rect">
            <a:avLst/>
          </a:prstGeom>
        </p:spPr>
      </p:pic>
      <p:pic>
        <p:nvPicPr>
          <p:cNvPr id="10" name="Picture 9" descr="A graph with red and black dots&#10;&#10;Description automatically generated">
            <a:extLst>
              <a:ext uri="{FF2B5EF4-FFF2-40B4-BE49-F238E27FC236}">
                <a16:creationId xmlns:a16="http://schemas.microsoft.com/office/drawing/2014/main" id="{2647EA74-735B-2AEC-093B-60D6ED936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087" y="1785051"/>
            <a:ext cx="4938713" cy="493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034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4715AA4C-5BB4-6728-006E-3DEF9162D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401" y="1016431"/>
            <a:ext cx="5612969" cy="5612969"/>
          </a:xfrm>
          <a:prstGeom prst="rect">
            <a:avLst/>
          </a:prstGeom>
        </p:spPr>
      </p:pic>
      <p:pic>
        <p:nvPicPr>
          <p:cNvPr id="5" name="Picture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0ED21431-5797-C679-630F-0F2095059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51" y="1016430"/>
            <a:ext cx="5612969" cy="56129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245D9F-FB5B-F7C5-0D50-98DB7F45A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Vitamin C Significant ASVs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25A05A-4FCD-7A5C-73F9-675CCFB60451}"/>
              </a:ext>
            </a:extLst>
          </p:cNvPr>
          <p:cNvSpPr txBox="1"/>
          <p:nvPr/>
        </p:nvSpPr>
        <p:spPr>
          <a:xfrm>
            <a:off x="1159289" y="2563569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040881-1E05-4DD0-F8C7-74ECCE9A6085}"/>
              </a:ext>
            </a:extLst>
          </p:cNvPr>
          <p:cNvSpPr txBox="1"/>
          <p:nvPr/>
        </p:nvSpPr>
        <p:spPr>
          <a:xfrm>
            <a:off x="2946113" y="3068171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B654AE-795D-4F26-4070-093C17CDD7F6}"/>
              </a:ext>
            </a:extLst>
          </p:cNvPr>
          <p:cNvSpPr txBox="1"/>
          <p:nvPr/>
        </p:nvSpPr>
        <p:spPr>
          <a:xfrm>
            <a:off x="8990164" y="3052126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0344AF-86B1-06D9-DD7A-CBA7C3DD13C1}"/>
              </a:ext>
            </a:extLst>
          </p:cNvPr>
          <p:cNvSpPr txBox="1"/>
          <p:nvPr/>
        </p:nvSpPr>
        <p:spPr>
          <a:xfrm>
            <a:off x="7409947" y="2194237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792815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45D9F-FB5B-F7C5-0D50-98DB7F45A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Vitamin B2 Volcano Plots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936C12-42A0-4F13-49C7-D614F4A5F3F6}"/>
              </a:ext>
            </a:extLst>
          </p:cNvPr>
          <p:cNvSpPr txBox="1"/>
          <p:nvPr/>
        </p:nvSpPr>
        <p:spPr>
          <a:xfrm>
            <a:off x="2929196" y="1321356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6AF3C-0FB5-E8B4-0F08-262564EC0755}"/>
              </a:ext>
            </a:extLst>
          </p:cNvPr>
          <p:cNvSpPr txBox="1"/>
          <p:nvPr/>
        </p:nvSpPr>
        <p:spPr>
          <a:xfrm>
            <a:off x="8239916" y="1415719"/>
            <a:ext cx="143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pic>
        <p:nvPicPr>
          <p:cNvPr id="9" name="Picture 8" descr="A graph with red and black dots&#10;&#10;Description automatically generated">
            <a:extLst>
              <a:ext uri="{FF2B5EF4-FFF2-40B4-BE49-F238E27FC236}">
                <a16:creationId xmlns:a16="http://schemas.microsoft.com/office/drawing/2014/main" id="{29B212F2-4D07-0CAF-BBAE-D8B16D6D9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284" y="1690688"/>
            <a:ext cx="4938712" cy="4938712"/>
          </a:xfrm>
          <a:prstGeom prst="rect">
            <a:avLst/>
          </a:prstGeom>
        </p:spPr>
      </p:pic>
      <p:pic>
        <p:nvPicPr>
          <p:cNvPr id="12" name="Picture 11" descr="A graph of red and black dots&#10;&#10;Description automatically generated">
            <a:extLst>
              <a:ext uri="{FF2B5EF4-FFF2-40B4-BE49-F238E27FC236}">
                <a16:creationId xmlns:a16="http://schemas.microsoft.com/office/drawing/2014/main" id="{691103D5-C976-86DA-EEFB-F81B2E2A2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369" y="1690688"/>
            <a:ext cx="4938713" cy="493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205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03E30539-2DFB-3362-2BA9-0BFE75186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283" y="883274"/>
            <a:ext cx="5979761" cy="5979761"/>
          </a:xfrm>
          <a:prstGeom prst="rect">
            <a:avLst/>
          </a:prstGeom>
        </p:spPr>
      </p:pic>
      <p:pic>
        <p:nvPicPr>
          <p:cNvPr id="10" name="Picture 9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3FBBAD80-979A-9368-F668-760E93B38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97" y="878238"/>
            <a:ext cx="5751162" cy="5751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245D9F-FB5B-F7C5-0D50-98DB7F45A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Vitamin B2 Significant ASVs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25A05A-4FCD-7A5C-73F9-675CCFB60451}"/>
              </a:ext>
            </a:extLst>
          </p:cNvPr>
          <p:cNvSpPr txBox="1"/>
          <p:nvPr/>
        </p:nvSpPr>
        <p:spPr>
          <a:xfrm>
            <a:off x="1159289" y="2203801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040881-1E05-4DD0-F8C7-74ECCE9A6085}"/>
              </a:ext>
            </a:extLst>
          </p:cNvPr>
          <p:cNvSpPr txBox="1"/>
          <p:nvPr/>
        </p:nvSpPr>
        <p:spPr>
          <a:xfrm>
            <a:off x="3010403" y="2682794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B654AE-795D-4F26-4070-093C17CDD7F6}"/>
              </a:ext>
            </a:extLst>
          </p:cNvPr>
          <p:cNvSpPr txBox="1"/>
          <p:nvPr/>
        </p:nvSpPr>
        <p:spPr>
          <a:xfrm>
            <a:off x="8990163" y="2897417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0344AF-86B1-06D9-DD7A-CBA7C3DD13C1}"/>
              </a:ext>
            </a:extLst>
          </p:cNvPr>
          <p:cNvSpPr txBox="1"/>
          <p:nvPr/>
        </p:nvSpPr>
        <p:spPr>
          <a:xfrm>
            <a:off x="6910451" y="2388467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605533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DCDBC-92BA-41D6-355B-2F8BC2D42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136" y="0"/>
            <a:ext cx="10515600" cy="66642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Upregulated and Downregulated ASVs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80C0E8D-DF2A-2BE1-62DA-21930F8F74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93949"/>
              </p:ext>
            </p:extLst>
          </p:nvPr>
        </p:nvGraphicFramePr>
        <p:xfrm>
          <a:off x="665136" y="790413"/>
          <a:ext cx="10515600" cy="56229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93674605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93049871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694942013"/>
                    </a:ext>
                  </a:extLst>
                </a:gridCol>
              </a:tblGrid>
              <a:tr h="4336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 vs Low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Downregulated ASVs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Upregulated ASVs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701214"/>
                  </a:ext>
                </a:extLst>
              </a:tr>
              <a:tr h="4336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Coffee 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281264"/>
                  </a:ext>
                </a:extLst>
              </a:tr>
              <a:tr h="4336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Coffee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909201"/>
                  </a:ext>
                </a:extLst>
              </a:tr>
              <a:tr h="4190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Fructose 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452693"/>
                  </a:ext>
                </a:extLst>
              </a:tr>
              <a:tr h="4336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Fructose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987228"/>
                  </a:ext>
                </a:extLst>
              </a:tr>
              <a:tr h="4336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NSP 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861924"/>
                  </a:ext>
                </a:extLst>
              </a:tr>
              <a:tr h="4336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NSP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935700"/>
                  </a:ext>
                </a:extLst>
              </a:tr>
              <a:tr h="4336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Folate 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920177"/>
                  </a:ext>
                </a:extLst>
              </a:tr>
              <a:tr h="4336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Folate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063502"/>
                  </a:ext>
                </a:extLst>
              </a:tr>
              <a:tr h="4336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Vitamin B2 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386629"/>
                  </a:ext>
                </a:extLst>
              </a:tr>
              <a:tr h="4336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Vitamin B2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94220"/>
                  </a:ext>
                </a:extLst>
              </a:tr>
              <a:tr h="4336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Vitamin C 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511032"/>
                  </a:ext>
                </a:extLst>
              </a:tr>
              <a:tr h="4336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Vitamin C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24385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D025BA3-59FF-E64A-BC40-2C613B79C6EE}"/>
              </a:ext>
            </a:extLst>
          </p:cNvPr>
          <p:cNvSpPr txBox="1"/>
          <p:nvPr/>
        </p:nvSpPr>
        <p:spPr>
          <a:xfrm>
            <a:off x="0" y="6488668"/>
            <a:ext cx="356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 low groups are set as reference </a:t>
            </a:r>
          </a:p>
        </p:txBody>
      </p:sp>
    </p:spTree>
    <p:extLst>
      <p:ext uri="{BB962C8B-B14F-4D97-AF65-F5344CB8AC3E}">
        <p14:creationId xmlns:p14="http://schemas.microsoft.com/office/powerpoint/2010/main" val="1908149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06AA7-3BB0-6B71-8DAC-4D09CE030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4254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Top 3 - 5 Upregulated and Downregulated Genera and Species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C9BAF2A-1522-0052-819E-0ED1EE04DA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5840185"/>
              </p:ext>
            </p:extLst>
          </p:nvPr>
        </p:nvGraphicFramePr>
        <p:xfrm>
          <a:off x="477290" y="1011309"/>
          <a:ext cx="11237420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5379">
                  <a:extLst>
                    <a:ext uri="{9D8B030D-6E8A-4147-A177-3AD203B41FA5}">
                      <a16:colId xmlns:a16="http://schemas.microsoft.com/office/drawing/2014/main" val="793087077"/>
                    </a:ext>
                  </a:extLst>
                </a:gridCol>
                <a:gridCol w="2793076">
                  <a:extLst>
                    <a:ext uri="{9D8B030D-6E8A-4147-A177-3AD203B41FA5}">
                      <a16:colId xmlns:a16="http://schemas.microsoft.com/office/drawing/2014/main" val="874852986"/>
                    </a:ext>
                  </a:extLst>
                </a:gridCol>
                <a:gridCol w="2493819">
                  <a:extLst>
                    <a:ext uri="{9D8B030D-6E8A-4147-A177-3AD203B41FA5}">
                      <a16:colId xmlns:a16="http://schemas.microsoft.com/office/drawing/2014/main" val="3321692685"/>
                    </a:ext>
                  </a:extLst>
                </a:gridCol>
                <a:gridCol w="2567662">
                  <a:extLst>
                    <a:ext uri="{9D8B030D-6E8A-4147-A177-3AD203B41FA5}">
                      <a16:colId xmlns:a16="http://schemas.microsoft.com/office/drawing/2014/main" val="2756500401"/>
                    </a:ext>
                  </a:extLst>
                </a:gridCol>
                <a:gridCol w="2247484">
                  <a:extLst>
                    <a:ext uri="{9D8B030D-6E8A-4147-A177-3AD203B41FA5}">
                      <a16:colId xmlns:a16="http://schemas.microsoft.com/office/drawing/2014/main" val="2685584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 vs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Downregulated Genera 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Upregulted</a:t>
                      </a:r>
                      <a:r>
                        <a:rPr lang="en-US" dirty="0"/>
                        <a:t> Genera 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Downregulated Genera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Upregulted</a:t>
                      </a:r>
                      <a:r>
                        <a:rPr lang="en-US" dirty="0"/>
                        <a:t> Genera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421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Coffee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Prevotella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Bacterioides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uniformis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Catenibacterium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Barnesiella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Parabacteroides, </a:t>
                      </a:r>
                      <a:r>
                        <a:rPr lang="en-US" sz="1400" dirty="0" err="1"/>
                        <a:t>Muribaculaceae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Bacteriodes</a:t>
                      </a:r>
                      <a:r>
                        <a:rPr lang="en-US" sz="1400" dirty="0"/>
                        <a:t> intestinalis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Bacteroides, </a:t>
                      </a:r>
                      <a:r>
                        <a:rPr lang="en-US" sz="1400" dirty="0" err="1"/>
                        <a:t>Barnesiella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Bacteroides, Clostridia UCG-014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41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Folate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Akkermansia</a:t>
                      </a:r>
                      <a:r>
                        <a:rPr lang="en-US" sz="1400" dirty="0"/>
                        <a:t>, Bacteroides, Escherichia-Shigella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Alistipes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Anaeroplasma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Sutterella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Prevotella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Akkermansia</a:t>
                      </a:r>
                      <a:r>
                        <a:rPr lang="en-US" sz="1400" dirty="0"/>
                        <a:t>, Bacteroides, Escherichia-Shigella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Faecalibacterium</a:t>
                      </a:r>
                      <a:r>
                        <a:rPr lang="en-US" sz="1400" dirty="0"/>
                        <a:t>,  Bacteroides, </a:t>
                      </a:r>
                      <a:r>
                        <a:rPr lang="en-US" sz="1400" dirty="0" err="1"/>
                        <a:t>Butrvibrio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81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Fructose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Ruminococcus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Akkermansia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Bacteriodes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uniformis</a:t>
                      </a:r>
                      <a:r>
                        <a:rPr lang="en-US" sz="1400" dirty="0"/>
                        <a:t>, Bacteroides </a:t>
                      </a:r>
                      <a:r>
                        <a:rPr lang="en-US" sz="1400" dirty="0" err="1"/>
                        <a:t>vulgatus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Clostridia UCG-014, </a:t>
                      </a:r>
                      <a:r>
                        <a:rPr lang="en-US" sz="1400" dirty="0" err="1"/>
                        <a:t>Anaeroplasma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Prevotella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Prevotella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Sutterella</a:t>
                      </a:r>
                      <a:r>
                        <a:rPr lang="en-US" sz="1400" dirty="0"/>
                        <a:t>, Bacteroides </a:t>
                      </a:r>
                      <a:r>
                        <a:rPr lang="en-US" sz="1400" dirty="0" err="1"/>
                        <a:t>stercoris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Clostridia UCG-014, </a:t>
                      </a:r>
                      <a:r>
                        <a:rPr lang="en-US" sz="1400" dirty="0" err="1"/>
                        <a:t>Desulfovibrio</a:t>
                      </a:r>
                      <a:r>
                        <a:rPr lang="en-US" sz="1400" dirty="0"/>
                        <a:t>, Clostridia vadinBB60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533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Akkermansia</a:t>
                      </a:r>
                      <a:r>
                        <a:rPr lang="en-US" sz="1400" dirty="0"/>
                        <a:t>, Bifidobacterium, Bacteroides, Escherichia-Shigella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Alistipes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Prevotella</a:t>
                      </a:r>
                      <a:r>
                        <a:rPr lang="en-US" sz="1400" dirty="0"/>
                        <a:t>, Clostridia UCG-014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Gastranaerophilales</a:t>
                      </a:r>
                      <a:r>
                        <a:rPr lang="en-US" sz="1400" dirty="0"/>
                        <a:t>, Streptococcus, Bacteroides </a:t>
                      </a:r>
                      <a:r>
                        <a:rPr lang="en-US" sz="1400" dirty="0" err="1"/>
                        <a:t>stercoris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Bacteroides, </a:t>
                      </a:r>
                      <a:r>
                        <a:rPr lang="en-US" sz="1400" dirty="0" err="1"/>
                        <a:t>Sutterella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Butyrivibrio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Prevotella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986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Vitamin B2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Prevotella</a:t>
                      </a:r>
                      <a:r>
                        <a:rPr lang="en-US" sz="1400" dirty="0"/>
                        <a:t>, Bacteroides </a:t>
                      </a:r>
                      <a:r>
                        <a:rPr lang="en-US" sz="1400" dirty="0" err="1"/>
                        <a:t>uniformis</a:t>
                      </a:r>
                      <a:r>
                        <a:rPr lang="en-US" sz="1400" dirty="0"/>
                        <a:t>, Bacteroides </a:t>
                      </a:r>
                      <a:r>
                        <a:rPr lang="en-US" sz="1400" dirty="0" err="1"/>
                        <a:t>coprophilus</a:t>
                      </a:r>
                      <a:r>
                        <a:rPr lang="en-US" sz="1400" dirty="0"/>
                        <a:t>,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Akkermansia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Anaeroplasma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Coprococcus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Alistipes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Bacteroides </a:t>
                      </a:r>
                      <a:r>
                        <a:rPr lang="en-US" sz="1400" dirty="0" err="1"/>
                        <a:t>vulgatus,Bacteroides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stercoris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Barnesiella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Sutterella</a:t>
                      </a:r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Prevotella</a:t>
                      </a:r>
                      <a:r>
                        <a:rPr lang="en-US" sz="1400" dirty="0"/>
                        <a:t>, Clostridia UCG-014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876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Vitamin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Prevotella</a:t>
                      </a:r>
                      <a:r>
                        <a:rPr lang="en-US" sz="1400" dirty="0"/>
                        <a:t>, Bacteroides </a:t>
                      </a:r>
                      <a:r>
                        <a:rPr lang="en-US" sz="1400" dirty="0" err="1"/>
                        <a:t>plebeius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Acidaminococcus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Prevotella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Alistipes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Bacteriodes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Anaeroplasma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Prevotella</a:t>
                      </a:r>
                      <a:r>
                        <a:rPr lang="en-US" sz="1400" dirty="0"/>
                        <a:t>, Bacteroides </a:t>
                      </a:r>
                      <a:r>
                        <a:rPr lang="en-US" sz="1400" dirty="0" err="1"/>
                        <a:t>plebeius</a:t>
                      </a:r>
                      <a:r>
                        <a:rPr lang="en-US" sz="1400" dirty="0"/>
                        <a:t>, Bacteroides </a:t>
                      </a:r>
                      <a:r>
                        <a:rPr lang="en-US" sz="1400" dirty="0" err="1"/>
                        <a:t>stercoris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Bacterioides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uniformis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Lachnospiraceae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Faecalibacterium</a:t>
                      </a:r>
                      <a:r>
                        <a:rPr lang="en-US" sz="1400" dirty="0"/>
                        <a:t>, Clostridia UCG-014, </a:t>
                      </a:r>
                      <a:r>
                        <a:rPr lang="en-US" sz="1400" dirty="0" err="1"/>
                        <a:t>Prevotella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1771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0823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24F42-53C3-1051-0DD9-2F12CB7E7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27" y="365125"/>
            <a:ext cx="10889673" cy="1325563"/>
          </a:xfrm>
        </p:spPr>
        <p:txBody>
          <a:bodyPr/>
          <a:lstStyle/>
          <a:p>
            <a:r>
              <a:rPr lang="en-US" dirty="0"/>
              <a:t>Relative Abundance: Genera of Interest Dysregulated in PD: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E05B0-0617-ECC0-8E92-3C174A47B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en-US" dirty="0"/>
              <a:t>Bacteroides</a:t>
            </a:r>
          </a:p>
          <a:p>
            <a:r>
              <a:rPr lang="en-US" dirty="0" err="1"/>
              <a:t>Prevotella</a:t>
            </a:r>
            <a:endParaRPr lang="en-US" dirty="0"/>
          </a:p>
          <a:p>
            <a:r>
              <a:rPr lang="en-US" dirty="0" err="1"/>
              <a:t>Akkermansia</a:t>
            </a:r>
            <a:endParaRPr lang="en-US" dirty="0"/>
          </a:p>
          <a:p>
            <a:r>
              <a:rPr lang="en-US" dirty="0" err="1"/>
              <a:t>Alistipes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204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D3874-08B5-7118-93B2-78894997B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Bacteroides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3C18F-33FB-62DF-8AE7-2838B1DB8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Mix reports of higher and lower abundance of </a:t>
            </a:r>
            <a:r>
              <a:rPr lang="en-US" dirty="0" err="1"/>
              <a:t>bacteroides</a:t>
            </a:r>
            <a:r>
              <a:rPr lang="en-US" dirty="0"/>
              <a:t> in PD.</a:t>
            </a:r>
          </a:p>
          <a:p>
            <a:pPr marL="0" indent="0">
              <a:buNone/>
            </a:pPr>
            <a:r>
              <a:rPr lang="en-US" sz="1100" dirty="0">
                <a:hlinkClick r:id="rId2"/>
              </a:rPr>
              <a:t>https://www.ncbi.nlm.nih.gov/pmc/articles/PMC6024871/</a:t>
            </a: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dirty="0"/>
              <a:t>Our Findings:</a:t>
            </a:r>
          </a:p>
          <a:p>
            <a:r>
              <a:rPr lang="en-US" dirty="0"/>
              <a:t>Generally downregulated in all PD nutrients besides Coffee where it is upregulated.</a:t>
            </a:r>
          </a:p>
        </p:txBody>
      </p:sp>
    </p:spTree>
    <p:extLst>
      <p:ext uri="{BB962C8B-B14F-4D97-AF65-F5344CB8AC3E}">
        <p14:creationId xmlns:p14="http://schemas.microsoft.com/office/powerpoint/2010/main" val="2934099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art with different colored squares&#10;&#10;Description automatically generated">
            <a:extLst>
              <a:ext uri="{FF2B5EF4-FFF2-40B4-BE49-F238E27FC236}">
                <a16:creationId xmlns:a16="http://schemas.microsoft.com/office/drawing/2014/main" id="{CE286668-06E3-472F-84B0-D33B7C780D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0312" y="0"/>
            <a:ext cx="4911687" cy="3321297"/>
          </a:xfrm>
        </p:spPr>
      </p:pic>
      <p:pic>
        <p:nvPicPr>
          <p:cNvPr id="7" name="Picture 6" descr="A chart with different colored squares&#10;&#10;Description automatically generated">
            <a:extLst>
              <a:ext uri="{FF2B5EF4-FFF2-40B4-BE49-F238E27FC236}">
                <a16:creationId xmlns:a16="http://schemas.microsoft.com/office/drawing/2014/main" id="{7BF6F6F8-3247-1400-776C-7C923FE18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329" y="-5609"/>
            <a:ext cx="4919982" cy="3326906"/>
          </a:xfrm>
          <a:prstGeom prst="rect">
            <a:avLst/>
          </a:prstGeom>
        </p:spPr>
      </p:pic>
      <p:pic>
        <p:nvPicPr>
          <p:cNvPr id="9" name="Picture 8" descr="A chart with different colored squares&#10;&#10;Description automatically generated">
            <a:extLst>
              <a:ext uri="{FF2B5EF4-FFF2-40B4-BE49-F238E27FC236}">
                <a16:creationId xmlns:a16="http://schemas.microsoft.com/office/drawing/2014/main" id="{06A42456-0EAA-31EA-BAFA-FD877353C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0311" y="3372378"/>
            <a:ext cx="4911688" cy="3321297"/>
          </a:xfrm>
          <a:prstGeom prst="rect">
            <a:avLst/>
          </a:prstGeom>
        </p:spPr>
      </p:pic>
      <p:pic>
        <p:nvPicPr>
          <p:cNvPr id="11" name="Picture 10" descr="A chart with different colored squares&#10;&#10;Description automatically generated">
            <a:extLst>
              <a:ext uri="{FF2B5EF4-FFF2-40B4-BE49-F238E27FC236}">
                <a16:creationId xmlns:a16="http://schemas.microsoft.com/office/drawing/2014/main" id="{93028993-299C-2B6F-6F7D-FCFB95226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0329" y="3429000"/>
            <a:ext cx="4860672" cy="32868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5F228E9-AFF7-EB8A-42D4-A1246181E703}"/>
              </a:ext>
            </a:extLst>
          </p:cNvPr>
          <p:cNvSpPr txBox="1">
            <a:spLocks/>
          </p:cNvSpPr>
          <p:nvPr/>
        </p:nvSpPr>
        <p:spPr>
          <a:xfrm>
            <a:off x="0" y="2211141"/>
            <a:ext cx="27265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/>
              <a:t>Bacteroides</a:t>
            </a:r>
          </a:p>
          <a:p>
            <a:r>
              <a:rPr lang="en-US" dirty="0"/>
              <a:t>Relative</a:t>
            </a:r>
          </a:p>
          <a:p>
            <a:r>
              <a:rPr lang="en-US" dirty="0"/>
              <a:t>Abundance</a:t>
            </a:r>
          </a:p>
          <a:p>
            <a:r>
              <a:rPr lang="en-US" dirty="0"/>
              <a:t>(Significant Results)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362871-1B64-6875-4FA8-68A221D280A7}"/>
              </a:ext>
            </a:extLst>
          </p:cNvPr>
          <p:cNvSpPr txBox="1"/>
          <p:nvPr/>
        </p:nvSpPr>
        <p:spPr>
          <a:xfrm>
            <a:off x="0" y="3722129"/>
            <a:ext cx="16791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Pairwise Comparisons with Wilcoxon Tests</a:t>
            </a:r>
          </a:p>
          <a:p>
            <a:endParaRPr lang="en-US" dirty="0"/>
          </a:p>
          <a:p>
            <a:r>
              <a:rPr lang="en-US" dirty="0"/>
              <a:t>** p&lt;0.01</a:t>
            </a:r>
          </a:p>
          <a:p>
            <a:r>
              <a:rPr lang="en-US" dirty="0"/>
              <a:t>* p&lt;0.05</a:t>
            </a:r>
          </a:p>
        </p:txBody>
      </p:sp>
    </p:spTree>
    <p:extLst>
      <p:ext uri="{BB962C8B-B14F-4D97-AF65-F5344CB8AC3E}">
        <p14:creationId xmlns:p14="http://schemas.microsoft.com/office/powerpoint/2010/main" val="1996559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EAB32-DE28-1A6D-9296-EE222B0CE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i="1" dirty="0" err="1"/>
              <a:t>Prevotella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7165E-434A-E62E-9810-28BFD23BE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dirty="0"/>
              <a:t>Microbiome studies in PD reveal a decrease in </a:t>
            </a:r>
            <a:r>
              <a:rPr lang="en-US" dirty="0" err="1"/>
              <a:t>Prevotella</a:t>
            </a:r>
            <a:r>
              <a:rPr lang="en-US" dirty="0"/>
              <a:t> in PD vs Healthy controls.</a:t>
            </a:r>
          </a:p>
          <a:p>
            <a:pPr marL="0" indent="0">
              <a:buNone/>
            </a:pPr>
            <a:r>
              <a:rPr lang="en-US" sz="1100" dirty="0">
                <a:hlinkClick r:id="rId2"/>
              </a:rPr>
              <a:t>https://www.ncbi.nlm.nih.gov/pmc/articles/PMC6024871/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hlinkClick r:id="rId3"/>
              </a:rPr>
              <a:t>https://</a:t>
            </a:r>
            <a:r>
              <a:rPr lang="en-US" sz="1100" dirty="0" err="1">
                <a:hlinkClick r:id="rId3"/>
              </a:rPr>
              <a:t>www.ncbi.nlm.nih.gov</a:t>
            </a:r>
            <a:r>
              <a:rPr lang="en-US" sz="1100" dirty="0">
                <a:hlinkClick r:id="rId3"/>
              </a:rPr>
              <a:t>/</a:t>
            </a:r>
            <a:r>
              <a:rPr lang="en-US" sz="1100" dirty="0" err="1">
                <a:hlinkClick r:id="rId3"/>
              </a:rPr>
              <a:t>pmc</a:t>
            </a:r>
            <a:r>
              <a:rPr lang="en-US" sz="1100" dirty="0">
                <a:hlinkClick r:id="rId3"/>
              </a:rPr>
              <a:t>/articles/PMC9804059/</a:t>
            </a:r>
            <a:endParaRPr lang="en-US" sz="11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Our Findings:</a:t>
            </a:r>
          </a:p>
          <a:p>
            <a:r>
              <a:rPr lang="en-US" dirty="0"/>
              <a:t>Downregulated in PD Coffee, Vitamin B2, and Vitamin C.</a:t>
            </a:r>
          </a:p>
          <a:p>
            <a:r>
              <a:rPr lang="en-US" dirty="0"/>
              <a:t>Upregulated in PD NSP, Fructose, and Folate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222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45D9F-FB5B-F7C5-0D50-98DB7F45A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Coffee Volcano Plots</a:t>
            </a:r>
          </a:p>
        </p:txBody>
      </p:sp>
      <p:pic>
        <p:nvPicPr>
          <p:cNvPr id="9" name="Picture 8" descr="A graph with red dots and black dots&#10;&#10;Description automatically generated">
            <a:extLst>
              <a:ext uri="{FF2B5EF4-FFF2-40B4-BE49-F238E27FC236}">
                <a16:creationId xmlns:a16="http://schemas.microsoft.com/office/drawing/2014/main" id="{6375010D-3B94-8A53-0C8B-A3F12AE6A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119" y="1690688"/>
            <a:ext cx="4432482" cy="4432482"/>
          </a:xfrm>
          <a:prstGeom prst="rect">
            <a:avLst/>
          </a:prstGeom>
        </p:spPr>
      </p:pic>
      <p:pic>
        <p:nvPicPr>
          <p:cNvPr id="11" name="Picture 10" descr="A graph with red and black dots&#10;&#10;Description automatically generated">
            <a:extLst>
              <a:ext uri="{FF2B5EF4-FFF2-40B4-BE49-F238E27FC236}">
                <a16:creationId xmlns:a16="http://schemas.microsoft.com/office/drawing/2014/main" id="{9960C58E-F99A-FD5F-575E-0339BA807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399" y="1690688"/>
            <a:ext cx="4432482" cy="44324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936C12-42A0-4F13-49C7-D614F4A5F3F6}"/>
              </a:ext>
            </a:extLst>
          </p:cNvPr>
          <p:cNvSpPr txBox="1"/>
          <p:nvPr/>
        </p:nvSpPr>
        <p:spPr>
          <a:xfrm>
            <a:off x="2929196" y="1321356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6AF3C-0FB5-E8B4-0F08-262564EC0755}"/>
              </a:ext>
            </a:extLst>
          </p:cNvPr>
          <p:cNvSpPr txBox="1"/>
          <p:nvPr/>
        </p:nvSpPr>
        <p:spPr>
          <a:xfrm>
            <a:off x="8239916" y="1415719"/>
            <a:ext cx="143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219481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4A4A8-E884-3D0A-DACB-9F0F4642F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18255"/>
            <a:ext cx="11170920" cy="1754326"/>
          </a:xfrm>
        </p:spPr>
        <p:txBody>
          <a:bodyPr>
            <a:normAutofit fontScale="90000"/>
          </a:bodyPr>
          <a:lstStyle/>
          <a:p>
            <a:r>
              <a:rPr lang="en-US" i="1" dirty="0" err="1"/>
              <a:t>Prevotella</a:t>
            </a:r>
            <a:r>
              <a:rPr lang="en-US" i="1" dirty="0"/>
              <a:t> </a:t>
            </a:r>
            <a:r>
              <a:rPr lang="en-US" dirty="0"/>
              <a:t>Relative Abundance (Significant Results)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 descr="A diagram of a patient's growth&#10;&#10;Description automatically generated with medium confidence">
            <a:extLst>
              <a:ext uri="{FF2B5EF4-FFF2-40B4-BE49-F238E27FC236}">
                <a16:creationId xmlns:a16="http://schemas.microsoft.com/office/drawing/2014/main" id="{8EDCA962-FFDB-B3A3-570D-11014CEC5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123" y="1343818"/>
            <a:ext cx="7772400" cy="52557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49B000-481E-48DF-AE0D-7A88593DE664}"/>
              </a:ext>
            </a:extLst>
          </p:cNvPr>
          <p:cNvSpPr txBox="1"/>
          <p:nvPr/>
        </p:nvSpPr>
        <p:spPr>
          <a:xfrm>
            <a:off x="-1386" y="4845211"/>
            <a:ext cx="16791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Pairwise Comparisons with Wilcoxon Tests</a:t>
            </a:r>
          </a:p>
          <a:p>
            <a:endParaRPr lang="en-US" dirty="0"/>
          </a:p>
          <a:p>
            <a:r>
              <a:rPr lang="en-US" dirty="0"/>
              <a:t>* p&lt;0.05</a:t>
            </a:r>
          </a:p>
        </p:txBody>
      </p:sp>
    </p:spTree>
    <p:extLst>
      <p:ext uri="{BB962C8B-B14F-4D97-AF65-F5344CB8AC3E}">
        <p14:creationId xmlns:p14="http://schemas.microsoft.com/office/powerpoint/2010/main" val="705157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5FAC-CA1C-B281-1564-6B8A93286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i="1" dirty="0" err="1"/>
              <a:t>Akkermansia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DE741-858E-DDA4-4016-C645690F5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5363600"/>
          </a:xfrm>
        </p:spPr>
        <p:txBody>
          <a:bodyPr>
            <a:normAutofit/>
          </a:bodyPr>
          <a:lstStyle/>
          <a:p>
            <a:r>
              <a:rPr lang="en-US" dirty="0"/>
              <a:t>Degrades mucin in the GI tract and is negatively associated with metabolic disease, however, it is positively associated with gut-brain axis diseases such as PD.</a:t>
            </a:r>
          </a:p>
          <a:p>
            <a:r>
              <a:rPr lang="en-US" i="1" dirty="0" err="1"/>
              <a:t>Akkermansia</a:t>
            </a:r>
            <a:r>
              <a:rPr lang="en-US" dirty="0"/>
              <a:t> appears to flourish in individuals that are malnourished and consume low dietary fiber.</a:t>
            </a:r>
          </a:p>
          <a:p>
            <a:pPr marL="0" indent="0">
              <a:buNone/>
            </a:pPr>
            <a:r>
              <a:rPr lang="en-US" sz="1100" dirty="0">
                <a:hlinkClick r:id="rId2"/>
              </a:rPr>
              <a:t>https://</a:t>
            </a:r>
            <a:r>
              <a:rPr lang="en-US" sz="1100" dirty="0" err="1">
                <a:hlinkClick r:id="rId2"/>
              </a:rPr>
              <a:t>onlinelibrary.wiley.com</a:t>
            </a:r>
            <a:r>
              <a:rPr lang="en-US" sz="1100" dirty="0">
                <a:hlinkClick r:id="rId2"/>
              </a:rPr>
              <a:t>/</a:t>
            </a:r>
            <a:r>
              <a:rPr lang="en-US" sz="1100" dirty="0" err="1">
                <a:hlinkClick r:id="rId2"/>
              </a:rPr>
              <a:t>doi</a:t>
            </a:r>
            <a:r>
              <a:rPr lang="en-US" sz="1100" dirty="0">
                <a:hlinkClick r:id="rId2"/>
              </a:rPr>
              <a:t>/10.1111/ene.15671</a:t>
            </a:r>
            <a:endParaRPr lang="en-US" sz="11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Our Findings:</a:t>
            </a:r>
          </a:p>
          <a:p>
            <a:r>
              <a:rPr lang="en-US" dirty="0"/>
              <a:t>Reduced </a:t>
            </a:r>
            <a:r>
              <a:rPr lang="en-US" i="1" dirty="0" err="1"/>
              <a:t>Akkermansia</a:t>
            </a:r>
            <a:r>
              <a:rPr lang="en-US" dirty="0"/>
              <a:t> in PD Folate, NSP, Coffee, and Fructose.</a:t>
            </a:r>
          </a:p>
          <a:p>
            <a:r>
              <a:rPr lang="en-US" dirty="0"/>
              <a:t>Increased in PD Vitamin B2</a:t>
            </a:r>
          </a:p>
          <a:p>
            <a:r>
              <a:rPr lang="en-US" dirty="0"/>
              <a:t>No change in PD Vitamin C</a:t>
            </a:r>
          </a:p>
        </p:txBody>
      </p:sp>
    </p:spTree>
    <p:extLst>
      <p:ext uri="{BB962C8B-B14F-4D97-AF65-F5344CB8AC3E}">
        <p14:creationId xmlns:p14="http://schemas.microsoft.com/office/powerpoint/2010/main" val="3952086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with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1D4DBB90-D33E-C654-0C6C-B51157AE9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422" y="78614"/>
            <a:ext cx="4887477" cy="3304925"/>
          </a:xfrm>
          <a:prstGeom prst="rect">
            <a:avLst/>
          </a:prstGeom>
        </p:spPr>
      </p:pic>
      <p:pic>
        <p:nvPicPr>
          <p:cNvPr id="8" name="Picture 7" descr="A graph with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317B7DBA-895E-CE3E-5307-94681E2BE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412" y="3429001"/>
            <a:ext cx="5070964" cy="3429000"/>
          </a:xfrm>
          <a:prstGeom prst="rect">
            <a:avLst/>
          </a:prstGeom>
        </p:spPr>
      </p:pic>
      <p:pic>
        <p:nvPicPr>
          <p:cNvPr id="10" name="Picture 9" descr="A diagram with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671AAD7D-C3DD-D67C-BF64-BE76455D6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687" y="3429000"/>
            <a:ext cx="4887476" cy="3304925"/>
          </a:xfrm>
          <a:prstGeom prst="rect">
            <a:avLst/>
          </a:prstGeom>
        </p:spPr>
      </p:pic>
      <p:pic>
        <p:nvPicPr>
          <p:cNvPr id="12" name="Picture 11" descr="A chart with different colored squares&#10;&#10;Description automatically generated">
            <a:extLst>
              <a:ext uri="{FF2B5EF4-FFF2-40B4-BE49-F238E27FC236}">
                <a16:creationId xmlns:a16="http://schemas.microsoft.com/office/drawing/2014/main" id="{93236CF2-ED47-D4CF-7102-45B0546579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1038" y="-1"/>
            <a:ext cx="5070962" cy="342899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31025D3-DAF3-D38E-B6CC-4931935AF246}"/>
              </a:ext>
            </a:extLst>
          </p:cNvPr>
          <p:cNvSpPr txBox="1">
            <a:spLocks/>
          </p:cNvSpPr>
          <p:nvPr/>
        </p:nvSpPr>
        <p:spPr>
          <a:xfrm>
            <a:off x="0" y="78613"/>
            <a:ext cx="26933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 err="1"/>
              <a:t>Akkermansia</a:t>
            </a:r>
            <a:endParaRPr lang="en-US" i="1" dirty="0"/>
          </a:p>
          <a:p>
            <a:r>
              <a:rPr lang="en-US" dirty="0"/>
              <a:t>Relative</a:t>
            </a:r>
          </a:p>
          <a:p>
            <a:r>
              <a:rPr lang="en-US" dirty="0"/>
              <a:t>Abundance</a:t>
            </a:r>
          </a:p>
          <a:p>
            <a:r>
              <a:rPr lang="en-US" dirty="0"/>
              <a:t>(Significant Results)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84AC5F-52A9-F2E9-39A2-DAD0BF7FEE61}"/>
              </a:ext>
            </a:extLst>
          </p:cNvPr>
          <p:cNvSpPr txBox="1"/>
          <p:nvPr/>
        </p:nvSpPr>
        <p:spPr>
          <a:xfrm>
            <a:off x="0" y="1731076"/>
            <a:ext cx="16791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Pairwise Comparisons with Wilcoxon Tests</a:t>
            </a:r>
          </a:p>
          <a:p>
            <a:endParaRPr lang="en-US" sz="1600" dirty="0"/>
          </a:p>
          <a:p>
            <a:r>
              <a:rPr lang="en-US" sz="1600" dirty="0"/>
              <a:t>** p&lt;0.01</a:t>
            </a:r>
          </a:p>
          <a:p>
            <a:r>
              <a:rPr lang="en-US" sz="1600" dirty="0"/>
              <a:t>* p&lt;0.05</a:t>
            </a:r>
          </a:p>
        </p:txBody>
      </p:sp>
    </p:spTree>
    <p:extLst>
      <p:ext uri="{BB962C8B-B14F-4D97-AF65-F5344CB8AC3E}">
        <p14:creationId xmlns:p14="http://schemas.microsoft.com/office/powerpoint/2010/main" val="1171592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F2FA0-CD45-EA15-CF66-B17A36DF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i="1" dirty="0" err="1"/>
              <a:t>Alistipes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2A0DE-913D-D1E4-A1CE-5B2F2BEBC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0902"/>
            <a:ext cx="10515600" cy="561940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Many studies investigating Gut Microbiome and PD not elevated abundance of </a:t>
            </a:r>
            <a:r>
              <a:rPr lang="en-US" i="1" dirty="0" err="1"/>
              <a:t>Alistipes</a:t>
            </a:r>
            <a:r>
              <a:rPr lang="en-US" i="1" dirty="0"/>
              <a:t>.</a:t>
            </a:r>
          </a:p>
          <a:p>
            <a:r>
              <a:rPr lang="en-US" dirty="0"/>
              <a:t>Appears to be a benign commensal in the gut of a healthy individual, however, can cause infection and is linked to gut inflammation and disease.</a:t>
            </a:r>
          </a:p>
          <a:p>
            <a:pPr marL="0" indent="0">
              <a:buNone/>
            </a:pPr>
            <a:r>
              <a:rPr lang="en-US" sz="1100" dirty="0">
                <a:hlinkClick r:id="rId2"/>
              </a:rPr>
              <a:t>https://www.sciencedirect.com/science/article/pii/S1075996420301396?via%3Dihub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hlinkClick r:id="rId3"/>
              </a:rPr>
              <a:t>https://www.nature.com/articles/s41531-021-00156-z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hlinkClick r:id="rId4"/>
              </a:rPr>
              <a:t>https://www.ncbi.nlm.nih.gov/pmc/articles/PMC9804059/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hlinkClick r:id="rId5"/>
              </a:rPr>
              <a:t>https://www.nature.com/articles/s41467-022-34667-x#:~:text=Despite%20differences%2C%20we%20confirmed%20their,also%20highly%20elevated%20in%20PD.</a:t>
            </a:r>
            <a:endParaRPr lang="en-US" sz="11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Our Findings</a:t>
            </a:r>
          </a:p>
          <a:p>
            <a:r>
              <a:rPr lang="en-US" dirty="0"/>
              <a:t>Upregulation of </a:t>
            </a:r>
            <a:r>
              <a:rPr lang="en-US" i="1" dirty="0" err="1"/>
              <a:t>Alistipes</a:t>
            </a:r>
            <a:r>
              <a:rPr lang="en-US" dirty="0"/>
              <a:t> in all PD nutrient groups.</a:t>
            </a:r>
          </a:p>
          <a:p>
            <a:r>
              <a:rPr lang="en-US" dirty="0"/>
              <a:t>Potentially suggesting that nutrient rich diets lead to elevated levels of </a:t>
            </a:r>
            <a:r>
              <a:rPr lang="en-US" i="1" dirty="0" err="1"/>
              <a:t>Alistipes</a:t>
            </a:r>
            <a:r>
              <a:rPr lang="en-US" i="1" dirty="0"/>
              <a:t>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2975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43F76-BA63-748C-8E69-C09F2274A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887" y="365125"/>
            <a:ext cx="11521440" cy="1325563"/>
          </a:xfrm>
        </p:spPr>
        <p:txBody>
          <a:bodyPr>
            <a:normAutofit/>
          </a:bodyPr>
          <a:lstStyle/>
          <a:p>
            <a:r>
              <a:rPr lang="en-US" i="1" dirty="0" err="1"/>
              <a:t>Alistipes</a:t>
            </a:r>
            <a:r>
              <a:rPr lang="en-US" i="1" dirty="0"/>
              <a:t> </a:t>
            </a:r>
            <a:r>
              <a:rPr lang="en-US" dirty="0"/>
              <a:t>Relative Abundance (Significant Results)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6512B-1099-7315-4396-3D996239E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Significant Nutrient Class</a:t>
            </a:r>
          </a:p>
        </p:txBody>
      </p:sp>
    </p:spTree>
    <p:extLst>
      <p:ext uri="{BB962C8B-B14F-4D97-AF65-F5344CB8AC3E}">
        <p14:creationId xmlns:p14="http://schemas.microsoft.com/office/powerpoint/2010/main" val="2625564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45D9F-FB5B-F7C5-0D50-98DB7F45A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Coffee Significant ASVs</a:t>
            </a:r>
          </a:p>
        </p:txBody>
      </p:sp>
      <p:pic>
        <p:nvPicPr>
          <p:cNvPr id="5" name="Content Placeholder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DB42C7CE-4962-E1AA-3AB9-97ABA1399E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145" y="1184616"/>
            <a:ext cx="5531855" cy="5531855"/>
          </a:xfrm>
        </p:spPr>
      </p:pic>
      <p:pic>
        <p:nvPicPr>
          <p:cNvPr id="7" name="Picture 6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6A4E565C-40BD-D3D8-61BB-E7783BCA7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787" y="1184615"/>
            <a:ext cx="5355669" cy="53556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25A05A-4FCD-7A5C-73F9-675CCFB60451}"/>
              </a:ext>
            </a:extLst>
          </p:cNvPr>
          <p:cNvSpPr txBox="1"/>
          <p:nvPr/>
        </p:nvSpPr>
        <p:spPr>
          <a:xfrm>
            <a:off x="3814127" y="2510179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040881-1E05-4DD0-F8C7-74ECCE9A6085}"/>
              </a:ext>
            </a:extLst>
          </p:cNvPr>
          <p:cNvSpPr txBox="1"/>
          <p:nvPr/>
        </p:nvSpPr>
        <p:spPr>
          <a:xfrm>
            <a:off x="2061275" y="2171844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B654AE-795D-4F26-4070-093C17CDD7F6}"/>
              </a:ext>
            </a:extLst>
          </p:cNvPr>
          <p:cNvSpPr txBox="1"/>
          <p:nvPr/>
        </p:nvSpPr>
        <p:spPr>
          <a:xfrm>
            <a:off x="7346196" y="2510179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0344AF-86B1-06D9-DD7A-CBA7C3DD13C1}"/>
              </a:ext>
            </a:extLst>
          </p:cNvPr>
          <p:cNvSpPr txBox="1"/>
          <p:nvPr/>
        </p:nvSpPr>
        <p:spPr>
          <a:xfrm>
            <a:off x="9201373" y="2757606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78887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45D9F-FB5B-F7C5-0D50-98DB7F45A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Fructose Volcano Plots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936C12-42A0-4F13-49C7-D614F4A5F3F6}"/>
              </a:ext>
            </a:extLst>
          </p:cNvPr>
          <p:cNvSpPr txBox="1"/>
          <p:nvPr/>
        </p:nvSpPr>
        <p:spPr>
          <a:xfrm>
            <a:off x="2929196" y="1321356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6AF3C-0FB5-E8B4-0F08-262564EC0755}"/>
              </a:ext>
            </a:extLst>
          </p:cNvPr>
          <p:cNvSpPr txBox="1"/>
          <p:nvPr/>
        </p:nvSpPr>
        <p:spPr>
          <a:xfrm>
            <a:off x="8239916" y="1415719"/>
            <a:ext cx="143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pic>
        <p:nvPicPr>
          <p:cNvPr id="4" name="Picture 3" descr="A graph with red dots and black dots&#10;&#10;Description automatically generated">
            <a:extLst>
              <a:ext uri="{FF2B5EF4-FFF2-40B4-BE49-F238E27FC236}">
                <a16:creationId xmlns:a16="http://schemas.microsoft.com/office/drawing/2014/main" id="{94007585-868E-8EB1-EEA2-6C7E308F3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63" y="1690687"/>
            <a:ext cx="5069221" cy="5069221"/>
          </a:xfrm>
          <a:prstGeom prst="rect">
            <a:avLst/>
          </a:prstGeom>
        </p:spPr>
      </p:pic>
      <p:pic>
        <p:nvPicPr>
          <p:cNvPr id="7" name="Picture 6" descr="A graph with red dots and black dots&#10;&#10;Description automatically generated">
            <a:extLst>
              <a:ext uri="{FF2B5EF4-FFF2-40B4-BE49-F238E27FC236}">
                <a16:creationId xmlns:a16="http://schemas.microsoft.com/office/drawing/2014/main" id="{87E3184B-6C1F-9C64-72D4-1E3A9911D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420" y="1690687"/>
            <a:ext cx="4931044" cy="493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64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B0BAAF38-8E5C-1C4C-467D-6816A81682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45688" y="950769"/>
            <a:ext cx="5546311" cy="5546311"/>
          </a:xfrm>
        </p:spPr>
      </p:pic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3979F95-3CC1-8F0B-2EE2-5EC793BE4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23" y="950770"/>
            <a:ext cx="5948957" cy="59489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245D9F-FB5B-F7C5-0D50-98DB7F45A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Fructose Significant ASVs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25A05A-4FCD-7A5C-73F9-675CCFB60451}"/>
              </a:ext>
            </a:extLst>
          </p:cNvPr>
          <p:cNvSpPr txBox="1"/>
          <p:nvPr/>
        </p:nvSpPr>
        <p:spPr>
          <a:xfrm>
            <a:off x="1120448" y="2900744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040881-1E05-4DD0-F8C7-74ECCE9A6085}"/>
              </a:ext>
            </a:extLst>
          </p:cNvPr>
          <p:cNvSpPr txBox="1"/>
          <p:nvPr/>
        </p:nvSpPr>
        <p:spPr>
          <a:xfrm>
            <a:off x="3036279" y="3429000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B654AE-795D-4F26-4070-093C17CDD7F6}"/>
              </a:ext>
            </a:extLst>
          </p:cNvPr>
          <p:cNvSpPr txBox="1"/>
          <p:nvPr/>
        </p:nvSpPr>
        <p:spPr>
          <a:xfrm>
            <a:off x="9418843" y="2276332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0344AF-86B1-06D9-DD7A-CBA7C3DD13C1}"/>
              </a:ext>
            </a:extLst>
          </p:cNvPr>
          <p:cNvSpPr txBox="1"/>
          <p:nvPr/>
        </p:nvSpPr>
        <p:spPr>
          <a:xfrm>
            <a:off x="7581254" y="1843088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955453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45D9F-FB5B-F7C5-0D50-98DB7F45A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NSP Volcano Plots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936C12-42A0-4F13-49C7-D614F4A5F3F6}"/>
              </a:ext>
            </a:extLst>
          </p:cNvPr>
          <p:cNvSpPr txBox="1"/>
          <p:nvPr/>
        </p:nvSpPr>
        <p:spPr>
          <a:xfrm>
            <a:off x="2929196" y="1321356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6AF3C-0FB5-E8B4-0F08-262564EC0755}"/>
              </a:ext>
            </a:extLst>
          </p:cNvPr>
          <p:cNvSpPr txBox="1"/>
          <p:nvPr/>
        </p:nvSpPr>
        <p:spPr>
          <a:xfrm>
            <a:off x="8239916" y="1415719"/>
            <a:ext cx="143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pic>
        <p:nvPicPr>
          <p:cNvPr id="10" name="Picture 9" descr="A graph of red and black dots&#10;&#10;Description automatically generated">
            <a:extLst>
              <a:ext uri="{FF2B5EF4-FFF2-40B4-BE49-F238E27FC236}">
                <a16:creationId xmlns:a16="http://schemas.microsoft.com/office/drawing/2014/main" id="{AE4E0DEF-EE20-277E-8E82-D7B11E5FB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258" y="1785051"/>
            <a:ext cx="4946542" cy="4946542"/>
          </a:xfrm>
          <a:prstGeom prst="rect">
            <a:avLst/>
          </a:prstGeom>
        </p:spPr>
      </p:pic>
      <p:pic>
        <p:nvPicPr>
          <p:cNvPr id="12" name="Picture 11" descr="A graph with red dots and black dots&#10;&#10;Description automatically generated">
            <a:extLst>
              <a:ext uri="{FF2B5EF4-FFF2-40B4-BE49-F238E27FC236}">
                <a16:creationId xmlns:a16="http://schemas.microsoft.com/office/drawing/2014/main" id="{68A9E94B-6191-2E18-9662-CC334F394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129" y="1785051"/>
            <a:ext cx="4946542" cy="494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00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B87BD10-CDC4-C93A-9DD4-739D30077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302" y="975643"/>
            <a:ext cx="5757329" cy="5757329"/>
          </a:xfrm>
          <a:prstGeom prst="rect">
            <a:avLst/>
          </a:prstGeom>
        </p:spPr>
      </p:pic>
      <p:pic>
        <p:nvPicPr>
          <p:cNvPr id="9" name="Picture 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6E2893C-DB3B-AA56-C6AB-AA2CBA14A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70" y="991681"/>
            <a:ext cx="5757329" cy="57573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245D9F-FB5B-F7C5-0D50-98DB7F45A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NSP Significant ASVs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25A05A-4FCD-7A5C-73F9-675CCFB60451}"/>
              </a:ext>
            </a:extLst>
          </p:cNvPr>
          <p:cNvSpPr txBox="1"/>
          <p:nvPr/>
        </p:nvSpPr>
        <p:spPr>
          <a:xfrm>
            <a:off x="1013283" y="2645664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040881-1E05-4DD0-F8C7-74ECCE9A6085}"/>
              </a:ext>
            </a:extLst>
          </p:cNvPr>
          <p:cNvSpPr txBox="1"/>
          <p:nvPr/>
        </p:nvSpPr>
        <p:spPr>
          <a:xfrm>
            <a:off x="2961612" y="3014996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B654AE-795D-4F26-4070-093C17CDD7F6}"/>
              </a:ext>
            </a:extLst>
          </p:cNvPr>
          <p:cNvSpPr txBox="1"/>
          <p:nvPr/>
        </p:nvSpPr>
        <p:spPr>
          <a:xfrm>
            <a:off x="9681858" y="3014996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0344AF-86B1-06D9-DD7A-CBA7C3DD13C1}"/>
              </a:ext>
            </a:extLst>
          </p:cNvPr>
          <p:cNvSpPr txBox="1"/>
          <p:nvPr/>
        </p:nvSpPr>
        <p:spPr>
          <a:xfrm>
            <a:off x="7733529" y="2645664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775491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45D9F-FB5B-F7C5-0D50-98DB7F45A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Folate Volcano Plots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936C12-42A0-4F13-49C7-D614F4A5F3F6}"/>
              </a:ext>
            </a:extLst>
          </p:cNvPr>
          <p:cNvSpPr txBox="1"/>
          <p:nvPr/>
        </p:nvSpPr>
        <p:spPr>
          <a:xfrm>
            <a:off x="2929196" y="1321356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6AF3C-0FB5-E8B4-0F08-262564EC0755}"/>
              </a:ext>
            </a:extLst>
          </p:cNvPr>
          <p:cNvSpPr txBox="1"/>
          <p:nvPr/>
        </p:nvSpPr>
        <p:spPr>
          <a:xfrm>
            <a:off x="8239916" y="1415719"/>
            <a:ext cx="143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pic>
        <p:nvPicPr>
          <p:cNvPr id="4" name="Picture 3" descr="A graph of red and black dots&#10;&#10;Description automatically generated">
            <a:extLst>
              <a:ext uri="{FF2B5EF4-FFF2-40B4-BE49-F238E27FC236}">
                <a16:creationId xmlns:a16="http://schemas.microsoft.com/office/drawing/2014/main" id="{CCF6662A-252B-7DBA-6D5A-01A074273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088" y="1785051"/>
            <a:ext cx="4938712" cy="4938712"/>
          </a:xfrm>
          <a:prstGeom prst="rect">
            <a:avLst/>
          </a:prstGeom>
        </p:spPr>
      </p:pic>
      <p:pic>
        <p:nvPicPr>
          <p:cNvPr id="7" name="Picture 6" descr="A graph with red dots and black dots&#10;&#10;Description automatically generated">
            <a:extLst>
              <a:ext uri="{FF2B5EF4-FFF2-40B4-BE49-F238E27FC236}">
                <a16:creationId xmlns:a16="http://schemas.microsoft.com/office/drawing/2014/main" id="{B78A536D-410F-48EC-00CF-CCFDA9867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287" y="1694563"/>
            <a:ext cx="4938713" cy="493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7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4063A7C7-2667-E5DA-C20A-EF76D8990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906" y="991840"/>
            <a:ext cx="5648512" cy="5648512"/>
          </a:xfrm>
          <a:prstGeom prst="rect">
            <a:avLst/>
          </a:prstGeom>
        </p:spPr>
      </p:pic>
      <p:pic>
        <p:nvPicPr>
          <p:cNvPr id="7" name="Picture 6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7020D4ED-0A2E-567A-9B82-75C1C3F9F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27" y="980888"/>
            <a:ext cx="5811720" cy="5811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245D9F-FB5B-F7C5-0D50-98DB7F45A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Folate Significant ASVs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25A05A-4FCD-7A5C-73F9-675CCFB60451}"/>
              </a:ext>
            </a:extLst>
          </p:cNvPr>
          <p:cNvSpPr txBox="1"/>
          <p:nvPr/>
        </p:nvSpPr>
        <p:spPr>
          <a:xfrm>
            <a:off x="1075276" y="2306451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040881-1E05-4DD0-F8C7-74ECCE9A6085}"/>
              </a:ext>
            </a:extLst>
          </p:cNvPr>
          <p:cNvSpPr txBox="1"/>
          <p:nvPr/>
        </p:nvSpPr>
        <p:spPr>
          <a:xfrm>
            <a:off x="2946114" y="2682794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B654AE-795D-4F26-4070-093C17CDD7F6}"/>
              </a:ext>
            </a:extLst>
          </p:cNvPr>
          <p:cNvSpPr txBox="1"/>
          <p:nvPr/>
        </p:nvSpPr>
        <p:spPr>
          <a:xfrm>
            <a:off x="8990164" y="3052126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0344AF-86B1-06D9-DD7A-CBA7C3DD13C1}"/>
              </a:ext>
            </a:extLst>
          </p:cNvPr>
          <p:cNvSpPr txBox="1"/>
          <p:nvPr/>
        </p:nvSpPr>
        <p:spPr>
          <a:xfrm>
            <a:off x="7175590" y="2529398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329676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</TotalTime>
  <Words>795</Words>
  <Application>Microsoft Macintosh PowerPoint</Application>
  <PresentationFormat>Widescreen</PresentationFormat>
  <Paragraphs>189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Aptos</vt:lpstr>
      <vt:lpstr>Aptos Display</vt:lpstr>
      <vt:lpstr>Arial</vt:lpstr>
      <vt:lpstr>Office Theme</vt:lpstr>
      <vt:lpstr>Aim 5: DESeq</vt:lpstr>
      <vt:lpstr>Coffee Volcano Plots</vt:lpstr>
      <vt:lpstr>Coffee Significant ASVs</vt:lpstr>
      <vt:lpstr>Fructose Volcano Plots</vt:lpstr>
      <vt:lpstr>Fructose Significant ASVs</vt:lpstr>
      <vt:lpstr>NSP Volcano Plots</vt:lpstr>
      <vt:lpstr>NSP Significant ASVs</vt:lpstr>
      <vt:lpstr>Folate Volcano Plots</vt:lpstr>
      <vt:lpstr>Folate Significant ASVs</vt:lpstr>
      <vt:lpstr>Vitamin C Volcano Plots</vt:lpstr>
      <vt:lpstr>Vitamin C Significant ASVs</vt:lpstr>
      <vt:lpstr>Vitamin B2 Volcano Plots</vt:lpstr>
      <vt:lpstr>Vitamin B2 Significant ASVs</vt:lpstr>
      <vt:lpstr>Upregulated and Downregulated ASVs</vt:lpstr>
      <vt:lpstr>Top 3 - 5 Upregulated and Downregulated Genera and Species</vt:lpstr>
      <vt:lpstr>Relative Abundance: Genera of Interest Dysregulated in PD:</vt:lpstr>
      <vt:lpstr>Bacteroides</vt:lpstr>
      <vt:lpstr>PowerPoint Presentation</vt:lpstr>
      <vt:lpstr>Prevotella</vt:lpstr>
      <vt:lpstr>Prevotella Relative Abundance (Significant Results) </vt:lpstr>
      <vt:lpstr>Akkermansia</vt:lpstr>
      <vt:lpstr>PowerPoint Presentation</vt:lpstr>
      <vt:lpstr>Alistipes</vt:lpstr>
      <vt:lpstr>Alistipes Relative Abundance (Significant Results)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Aim 5: DESeq</dc:title>
  <dc:creator>gnikas01@student.ubc.ca</dc:creator>
  <cp:lastModifiedBy>gnikas01@student.ubc.ca</cp:lastModifiedBy>
  <cp:revision>5</cp:revision>
  <dcterms:created xsi:type="dcterms:W3CDTF">2024-03-24T01:33:01Z</dcterms:created>
  <dcterms:modified xsi:type="dcterms:W3CDTF">2024-03-25T06:31:00Z</dcterms:modified>
</cp:coreProperties>
</file>